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718" r:id="rId3"/>
    <p:sldId id="678" r:id="rId4"/>
    <p:sldId id="719" r:id="rId5"/>
    <p:sldId id="688" r:id="rId6"/>
    <p:sldId id="685" r:id="rId7"/>
    <p:sldId id="720" r:id="rId8"/>
    <p:sldId id="689" r:id="rId9"/>
    <p:sldId id="711" r:id="rId10"/>
    <p:sldId id="705" r:id="rId11"/>
    <p:sldId id="691" r:id="rId12"/>
    <p:sldId id="717" r:id="rId13"/>
    <p:sldId id="707" r:id="rId14"/>
    <p:sldId id="714" r:id="rId15"/>
    <p:sldId id="709" r:id="rId16"/>
    <p:sldId id="713" r:id="rId17"/>
    <p:sldId id="708" r:id="rId18"/>
    <p:sldId id="700" r:id="rId19"/>
    <p:sldId id="701" r:id="rId20"/>
    <p:sldId id="721" r:id="rId21"/>
    <p:sldId id="704" r:id="rId22"/>
    <p:sldId id="715" r:id="rId23"/>
    <p:sldId id="698" r:id="rId24"/>
    <p:sldId id="716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1851F-F1DC-4193-BD8C-A7DBB1EF38A0}" v="115" dt="2025-04-28T12:26:23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8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61B0-CFD0-40A5-802F-3DBA830D6E33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DC14-A0CE-4604-911E-4016A27DC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0F15-44A3-75C7-7826-FC0CA721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2B2C0-F8A9-DC79-3717-D20BE3291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4361-7066-69B7-991E-25A1DFB1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D05A-CE83-ACFF-C5F5-AC1A1238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90B7B-D1FD-1876-5ADF-3A92708C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D0C0-F960-0B56-2FA8-4489AD95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BA592-0EAB-ECA9-17B8-B01F8ECC2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C82D-06A1-7578-0A05-C7187E4F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79CF6-D2FB-0337-E545-60BEF8C6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63E9-997E-9F82-474C-D9C597C4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5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EC593-EBE9-706A-1A10-5E0DBAA38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4B1ED-EB73-FB26-BB75-F9069AC71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F939-6E91-9276-054C-6CC9E020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EE73-BEE1-89C9-7CF9-86D23C2B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75B50-C648-70F8-5AD9-7F67E75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6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E528-CDCA-A8BD-49D4-B17ED2DC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48B16-974D-A0F0-0556-C4E8E8A7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D928C-1D7F-0DD2-A613-BBDA0E8D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C7E4-7B9F-BF38-5F81-17FE1A4A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B1E8-798A-7AEC-BCFB-DA18E2B6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F42C-B2F1-9BEA-0402-FEDB9D3C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0190-3BE3-3C29-2BCE-2781E98D5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3440B-D3B5-BCFB-393B-B0EE4562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72A2-51EE-DA59-46A8-8B491D30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A5AD1-3203-529B-BCBE-22A03263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0385-701C-111D-F555-D36FB6D9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663CB-BD9B-6AF3-9691-BB7014E01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CB610-C5F5-5522-C693-B37DE8EED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BC508-90C0-85FE-6675-0DB203DF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91A63-8B29-6095-190D-D421AFEF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245AB-6AD2-2865-5872-9088E6F4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EC92-8CC8-3889-B88D-01E25B12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9C6CD-EC5F-BA0E-D126-D698CA240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07240-078B-8B03-902B-99C54EF87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4C4E2-4312-1978-F15E-0C51F6B22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3D0C5-A851-AE5E-F5F1-145054C36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775C6-2C6B-05AF-89C1-2DE81475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3C9FD-4DA9-39F0-47CB-286A1FA6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28D7D-8B27-C2CD-BD1F-4FBDC48A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1056-3C83-2528-9FCA-6A392811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D4FD-ACA3-B826-4557-7240193E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6179F-959B-BFBC-BBBD-77C3B9CA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B2A50-4F65-FE22-D453-9297AD33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FD41E-BACA-7BE2-FD2B-74B9CA99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AED86-7A73-A2F0-3E37-F8B05DE2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8E3C-E50A-B92D-1212-95266690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1FE7-5442-58D6-AF4E-57DD46D3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6B4B-DC22-C1A1-9A40-19F3B9D6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E3A4C-F378-D9EA-B0C1-3EC61862F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FA94F-5F06-9742-7876-5AC7BCC3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A9BB8-3F86-6AC8-B79F-930B3FC4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FD031-0C74-4184-E167-689FEB77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3854-FA23-DB54-ACB2-3E360179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4085D-385E-E2ED-C0D9-3D85D79D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880EA-AA69-C531-262E-9DA0EBF14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DFB11-7FD0-2C3D-8C15-75B3D714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E3DFF-8D97-F727-1CF5-AACCEA7A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E7900-AA19-A160-8A45-259BAFA3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6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8FA89-C4DB-E471-D677-C18F2AFE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DDC13-5714-0EB8-16AA-1E84C6CC7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C6E-615C-198B-9BD1-71445F1F8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9D0BD-ADEC-42E3-977E-D23D5EA339B5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1E616-2620-F81D-FC72-5484C72B1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1EB2-2CAA-6743-ADBC-0A901A906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B04B-53E8-4484-AAD5-2CCEDF71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ori.deitte@vum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2.safelinks.protection.outlook.com/?url=https%3A%2F%2Fkwnsfk27.r.eu-west-1.awstrack.me%2FL0%2Fhttps%3A%252F%252Fauthors.elsevier.com%252Fa%252F1k%25257ERX5VZMrOR-Y%2F1%2F01020196679568b5-98cebb3d-c4f1-4000-9277-dc3dac42c4a3-000000%2FY6XFzfkCRq7rfd52xUtxRNs1eIw%3D423&amp;data=05%7C02%7Clori.deitte%40vumc.org%7C2b8f661c9cef4fcf30e608dd832a4683%7Cef57503014244ed8b83c12c533d879ab%7C0%7C0%7C638810940410976593%7CUnknown%7CTWFpbGZsb3d8eyJFbXB0eU1hcGkiOnRydWUsIlYiOiIwLjAuMDAwMCIsIlAiOiJXaW4zMiIsIkFOIjoiTWFpbCIsIldUIjoyfQ%3D%3D%7C0%7C%7C%7C&amp;sdata=bpSNNWfVuXgH7DyzP%2FJyX2YcjvUaRrYm3QMkQ8VyEV8%3D&amp;reserved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ori.deitte@vumc.org" TargetMode="External"/><Relationship Id="rId2" Type="http://schemas.openxmlformats.org/officeDocument/2006/relationships/hyperlink" Target="mailto:kirti.magudia@duk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ibble@brownhealth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awr.org/Paid-Family/Medical-Lea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8D68D-52E4-0FBE-D2A9-3A61FEA91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n-lt"/>
              </a:rPr>
              <a:t>AAWR Advocacy</a:t>
            </a:r>
            <a:endParaRPr lang="en-US" sz="4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147C5-8C61-4FEA-E8E1-0D1DB30AA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9909"/>
            <a:ext cx="10774680" cy="1428095"/>
          </a:xfrm>
        </p:spPr>
        <p:txBody>
          <a:bodyPr>
            <a:normAutofit/>
          </a:bodyPr>
          <a:lstStyle/>
          <a:p>
            <a:pPr defTabSz="786384">
              <a:spcBef>
                <a:spcPts val="860"/>
              </a:spcBef>
            </a:pPr>
            <a:r>
              <a:rPr lang="en-US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Advocating For Our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D8DFF-8318-3172-1377-83F93EB337A9}"/>
              </a:ext>
            </a:extLst>
          </p:cNvPr>
          <p:cNvSpPr txBox="1"/>
          <p:nvPr/>
        </p:nvSpPr>
        <p:spPr>
          <a:xfrm>
            <a:off x="838201" y="3886849"/>
            <a:ext cx="1095410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8638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Lori Deitte, MD FACR FAAR</a:t>
            </a:r>
          </a:p>
          <a:p>
            <a:pPr algn="just" defTabSz="78638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Vice Chair of Education, </a:t>
            </a:r>
            <a:r>
              <a:rPr lang="en-US" sz="2400" dirty="0"/>
              <a:t>Vice President Continuous Professional Development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defTabSz="78638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Vanderbilt University Medical Center</a:t>
            </a:r>
          </a:p>
          <a:p>
            <a:pPr algn="just" defTabSz="786384">
              <a:spcAft>
                <a:spcPts val="600"/>
              </a:spcAft>
            </a:pPr>
            <a:r>
              <a:rPr lang="en-US" sz="2400" dirty="0"/>
              <a:t>Co-chair AAWR Advocacy Committee</a:t>
            </a:r>
          </a:p>
          <a:p>
            <a:pPr algn="just" defTabSz="78638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</a:t>
            </a:r>
            <a:r>
              <a:rPr lang="en-US" sz="2400" dirty="0"/>
              <a:t>ber AAWR Board and Executive Committee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86384">
              <a:spcAft>
                <a:spcPts val="600"/>
              </a:spcAft>
            </a:pPr>
            <a:r>
              <a:rPr lang="en-US" sz="2400" dirty="0">
                <a:hlinkClick r:id="rId2"/>
              </a:rPr>
              <a:t>Lori.deitte@vumc.org</a:t>
            </a:r>
            <a:endParaRPr lang="en-US" sz="2400" dirty="0"/>
          </a:p>
          <a:p>
            <a:pPr algn="ctr" defTabSz="786384">
              <a:spcAft>
                <a:spcPts val="60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86384"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53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3D6F9-46E9-A04E-BEEB-2BBE680DD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ED9EE6FF-7860-FFC8-B0DF-FF40436A1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507C9-1F3F-9681-96E8-B707CA627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AAWR Advocacy</a:t>
            </a:r>
            <a:endParaRPr lang="en-US" sz="4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C525632-35E2-9244-E7D9-F9D2E7336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A3CA892-F5BB-D853-A797-5BA43FF6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E6E64-E06F-4430-A39E-F8C57583C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09" y="2526198"/>
            <a:ext cx="10774680" cy="1428095"/>
          </a:xfrm>
        </p:spPr>
        <p:txBody>
          <a:bodyPr>
            <a:normAutofit/>
          </a:bodyPr>
          <a:lstStyle/>
          <a:p>
            <a:pPr defTabSz="786384">
              <a:spcBef>
                <a:spcPts val="860"/>
              </a:spcBef>
            </a:pPr>
            <a:r>
              <a:rPr lang="en-US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150722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B20B7-83DF-1A2E-0BCB-3486E254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Paid Family and Medical Leave Survey: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AAWR Advocacy Committee, ACR, and SWRO 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3FD90-13D0-947D-DEED-6DC1F4EDE2C5}"/>
              </a:ext>
            </a:extLst>
          </p:cNvPr>
          <p:cNvSpPr txBox="1"/>
          <p:nvPr/>
        </p:nvSpPr>
        <p:spPr>
          <a:xfrm>
            <a:off x="1189646" y="2190100"/>
            <a:ext cx="60300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Deployed in late July 2024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Stratified sample ACR members 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AAWR and SWRO members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Duplicative responses removed 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Respondents: academic, private practice, hospital-based, private equity owned, VA, and others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person with long black hair smiling&#10;&#10;Description automatically generated with low confidence">
            <a:extLst>
              <a:ext uri="{FF2B5EF4-FFF2-40B4-BE49-F238E27FC236}">
                <a16:creationId xmlns:a16="http://schemas.microsoft.com/office/drawing/2014/main" id="{730B03EF-F806-A305-1465-E66DBD05F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/>
          <a:stretch/>
        </p:blipFill>
        <p:spPr>
          <a:xfrm>
            <a:off x="7908765" y="2380547"/>
            <a:ext cx="1521838" cy="218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BAF6D-34D1-C37E-6A1F-D559D02BFEBE}"/>
              </a:ext>
            </a:extLst>
          </p:cNvPr>
          <p:cNvSpPr txBox="1"/>
          <p:nvPr/>
        </p:nvSpPr>
        <p:spPr>
          <a:xfrm>
            <a:off x="7908765" y="4477453"/>
            <a:ext cx="23472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Kirti Magudia</a:t>
            </a:r>
          </a:p>
          <a:p>
            <a:r>
              <a:rPr lang="en-US" dirty="0"/>
              <a:t>Co-chair AAWR Advocacy Committee</a:t>
            </a:r>
          </a:p>
        </p:txBody>
      </p:sp>
    </p:spTree>
    <p:extLst>
      <p:ext uri="{BB962C8B-B14F-4D97-AF65-F5344CB8AC3E}">
        <p14:creationId xmlns:p14="http://schemas.microsoft.com/office/powerpoint/2010/main" val="120693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8CBA-C8C3-7499-92C6-20F6F29D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BAFE64-0946-3E37-B393-78AF657BE5DB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FFE50-3AF4-DAF5-1A04-655129431569}"/>
              </a:ext>
            </a:extLst>
          </p:cNvPr>
          <p:cNvSpPr txBox="1"/>
          <p:nvPr/>
        </p:nvSpPr>
        <p:spPr>
          <a:xfrm>
            <a:off x="163773" y="136478"/>
            <a:ext cx="1190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Acknowledgements for ACR/AAWR/SWRO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995DA-DDA8-9DF7-1434-915601DC5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572" y="1350534"/>
            <a:ext cx="5181600" cy="4847481"/>
          </a:xfrm>
        </p:spPr>
        <p:txBody>
          <a:bodyPr/>
          <a:lstStyle/>
          <a:p>
            <a:r>
              <a:rPr lang="en-US" dirty="0"/>
              <a:t>Kirti Magudia</a:t>
            </a:r>
          </a:p>
          <a:p>
            <a:r>
              <a:rPr lang="en-US" dirty="0"/>
              <a:t>Elizabeth Arleo</a:t>
            </a:r>
          </a:p>
          <a:p>
            <a:r>
              <a:rPr lang="en-US" dirty="0"/>
              <a:t>Elizabeth Dibble</a:t>
            </a:r>
          </a:p>
          <a:p>
            <a:r>
              <a:rPr lang="en-US" dirty="0"/>
              <a:t>Thomas Ng</a:t>
            </a:r>
          </a:p>
          <a:p>
            <a:r>
              <a:rPr lang="en-US" dirty="0"/>
              <a:t>Claire Baniel</a:t>
            </a:r>
          </a:p>
          <a:p>
            <a:r>
              <a:rPr lang="en-US" dirty="0"/>
              <a:t>Sara Beltran Ponce</a:t>
            </a:r>
          </a:p>
          <a:p>
            <a:r>
              <a:rPr lang="en-US" dirty="0"/>
              <a:t>Olga Laur</a:t>
            </a:r>
          </a:p>
          <a:p>
            <a:r>
              <a:rPr lang="en-US" dirty="0"/>
              <a:t>Susan Hamman</a:t>
            </a:r>
          </a:p>
          <a:p>
            <a:r>
              <a:rPr lang="en-US" dirty="0"/>
              <a:t>Rachel Lee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9CB0373-E661-2E48-F2C5-06F43D15F73F}"/>
              </a:ext>
            </a:extLst>
          </p:cNvPr>
          <p:cNvSpPr txBox="1">
            <a:spLocks/>
          </p:cNvSpPr>
          <p:nvPr/>
        </p:nvSpPr>
        <p:spPr>
          <a:xfrm>
            <a:off x="6429828" y="1350534"/>
            <a:ext cx="5181600" cy="4847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Candice Johnstone</a:t>
            </a:r>
          </a:p>
          <a:p>
            <a:r>
              <a:rPr lang="en-US" dirty="0"/>
              <a:t>Johnson Lightfoote</a:t>
            </a:r>
          </a:p>
          <a:p>
            <a:r>
              <a:rPr lang="en-US" dirty="0"/>
              <a:t>Eric Rubin</a:t>
            </a:r>
          </a:p>
          <a:p>
            <a:r>
              <a:rPr lang="en-US" dirty="0"/>
              <a:t>Jay Parikh</a:t>
            </a:r>
          </a:p>
          <a:p>
            <a:r>
              <a:rPr lang="en-US" dirty="0"/>
              <a:t>Reshma Jagsi</a:t>
            </a:r>
          </a:p>
          <a:p>
            <a:r>
              <a:rPr lang="en-US" dirty="0"/>
              <a:t>Amy Kotsenas</a:t>
            </a:r>
          </a:p>
          <a:p>
            <a:r>
              <a:rPr lang="en-US" dirty="0"/>
              <a:t>Rachel Lee</a:t>
            </a:r>
          </a:p>
          <a:p>
            <a:r>
              <a:rPr lang="en-US" dirty="0"/>
              <a:t>Dominick Parris</a:t>
            </a:r>
          </a:p>
          <a:p>
            <a:r>
              <a:rPr lang="en-US" dirty="0"/>
              <a:t>Jo Tarrant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5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BD10-BF12-C4BA-EF55-20A285EFC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5D4DEF-8269-C31E-E59F-41367A40E60B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21D4E-F33D-4DF9-8A0D-86DDBEEF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39"/>
          <a:stretch/>
        </p:blipFill>
        <p:spPr>
          <a:xfrm>
            <a:off x="2074460" y="15473"/>
            <a:ext cx="7751929" cy="68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92450-CE6A-52F3-5338-251E67E22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E5175C-58EF-4EC6-977A-B2B17A28EFD4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58560-254B-6031-2453-15B7B32FC593}"/>
              </a:ext>
            </a:extLst>
          </p:cNvPr>
          <p:cNvSpPr txBox="1"/>
          <p:nvPr/>
        </p:nvSpPr>
        <p:spPr>
          <a:xfrm>
            <a:off x="1517176" y="1366247"/>
            <a:ext cx="9608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 ACR/AAWR/SWRO survey article titled </a:t>
            </a:r>
            <a:r>
              <a:rPr lang="en-US" sz="3200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 State of Paid Family and Medical Leave Policies: An ACR, AAWR, SWRO Member Survey</a:t>
            </a:r>
            <a:r>
              <a:rPr lang="en-US" sz="32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 is available online at: </a:t>
            </a:r>
            <a:r>
              <a:rPr lang="en-US" sz="3200" u="sng" dirty="0">
                <a:solidFill>
                  <a:srgbClr val="007398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https://authors.elsevier.com/a/1k%7ERX5VZMrOR-Y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551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F27CD-FD65-3C21-3B74-A9D240701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781183-0C99-4335-7AFA-AE7D0C32FA6B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3BABC-E858-09C6-1E24-F88055D840A0}"/>
              </a:ext>
            </a:extLst>
          </p:cNvPr>
          <p:cNvSpPr txBox="1"/>
          <p:nvPr/>
        </p:nvSpPr>
        <p:spPr>
          <a:xfrm>
            <a:off x="163773" y="136478"/>
            <a:ext cx="918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PFML Offered</a:t>
            </a:r>
          </a:p>
        </p:txBody>
      </p:sp>
      <p:pic>
        <p:nvPicPr>
          <p:cNvPr id="3" name="Picture 2" descr="A close-up of several different colored bars&#10;&#10;AI-generated content may be incorrect.">
            <a:extLst>
              <a:ext uri="{FF2B5EF4-FFF2-40B4-BE49-F238E27FC236}">
                <a16:creationId xmlns:a16="http://schemas.microsoft.com/office/drawing/2014/main" id="{C0C851FA-7508-3F5C-93E9-472340EF4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29" b="58149"/>
          <a:stretch/>
        </p:blipFill>
        <p:spPr>
          <a:xfrm>
            <a:off x="2539186" y="1025760"/>
            <a:ext cx="6267465" cy="55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3E88-042C-0A7D-E554-53ED2E09D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8739F3-E361-DB79-3DA3-57401CF47423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8D9ED-5A83-E82B-95A0-E0CFE878DAEC}"/>
              </a:ext>
            </a:extLst>
          </p:cNvPr>
          <p:cNvSpPr txBox="1"/>
          <p:nvPr/>
        </p:nvSpPr>
        <p:spPr>
          <a:xfrm>
            <a:off x="163772" y="136478"/>
            <a:ext cx="120282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PFML is an Important Factor in Choosing to Remain Part of or Considering a New Practice/Department or Training Program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00BDEC8D-9DAF-65EA-A4F6-EBB1C29BBDC6}"/>
              </a:ext>
            </a:extLst>
          </p:cNvPr>
          <p:cNvPicPr/>
          <p:nvPr/>
        </p:nvPicPr>
        <p:blipFill>
          <a:blip r:embed="rId2"/>
          <a:srcRect l="5347" t="71859" r="11192"/>
          <a:stretch/>
        </p:blipFill>
        <p:spPr>
          <a:xfrm>
            <a:off x="3001686" y="2396614"/>
            <a:ext cx="6225021" cy="44613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5620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A2EA82-B7DE-AC46-BE07-88CDE937C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70B6C6-4955-66E4-A7A2-38056E4F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F8BE85-A442-51F0-B7FA-015798BB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Conclusions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70D45C1-BBEB-0B62-E4F8-E8C9253F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7E5AE-0C00-552E-E0C5-33FAE5863503}"/>
              </a:ext>
            </a:extLst>
          </p:cNvPr>
          <p:cNvSpPr txBox="1"/>
          <p:nvPr/>
        </p:nvSpPr>
        <p:spPr>
          <a:xfrm>
            <a:off x="619836" y="2179633"/>
            <a:ext cx="1042415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ACR council passed two resolutions in favor of FML/PFML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PFML is widely available, including nearly half of private practices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PFML is an important workforce issue when radiologists are deciding to stay at a practice or are considering a new practice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408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B20B7-83DF-1A2E-0BCB-3486E254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Presentation to the ACR Council on Tuesday!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ith long black hair smiling&#10;&#10;Description automatically generated with low confidence">
            <a:extLst>
              <a:ext uri="{FF2B5EF4-FFF2-40B4-BE49-F238E27FC236}">
                <a16:creationId xmlns:a16="http://schemas.microsoft.com/office/drawing/2014/main" id="{9F4D7A67-D866-2C27-F831-CCA2CDA2F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/>
          <a:stretch/>
        </p:blipFill>
        <p:spPr>
          <a:xfrm>
            <a:off x="838200" y="2138077"/>
            <a:ext cx="2861629" cy="4113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3F2BD-31F3-1BC4-C059-49D179EB1905}"/>
              </a:ext>
            </a:extLst>
          </p:cNvPr>
          <p:cNvSpPr txBox="1"/>
          <p:nvPr/>
        </p:nvSpPr>
        <p:spPr>
          <a:xfrm>
            <a:off x="3835021" y="2538343"/>
            <a:ext cx="4399805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Kirti Magudia, MD PhD</a:t>
            </a:r>
          </a:p>
          <a:p>
            <a:r>
              <a:rPr lang="en-US" sz="2800" dirty="0"/>
              <a:t>Co-chair AAWR Advocacy Committee </a:t>
            </a:r>
          </a:p>
          <a:p>
            <a:pPr algn="ctr"/>
            <a:endParaRPr lang="en-US" sz="2800" dirty="0"/>
          </a:p>
          <a:p>
            <a:r>
              <a:rPr lang="en-US" sz="2800" dirty="0"/>
              <a:t>Elizabeth Dibble, MD      AAWR Advocacy Committee, ACR Commission on Human Resources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F89D13-14C0-D2E5-C3EA-B6FA7A909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5737" b="35733"/>
          <a:stretch/>
        </p:blipFill>
        <p:spPr bwMode="auto">
          <a:xfrm>
            <a:off x="8234826" y="2140697"/>
            <a:ext cx="3063397" cy="411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8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B20B7-83DF-1A2E-0BCB-3486E254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Other AAWR Advocacy Committee Activities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3FD90-13D0-947D-DEED-6DC1F4EDE2C5}"/>
              </a:ext>
            </a:extLst>
          </p:cNvPr>
          <p:cNvSpPr txBox="1"/>
          <p:nvPr/>
        </p:nvSpPr>
        <p:spPr>
          <a:xfrm>
            <a:off x="711974" y="2217396"/>
            <a:ext cx="1080673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Passage of Resolution 60 (affirms that abortion is an essential component of healthcare) at the 2024 ACR meeting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ASNR/AAWR Joint Webinar on PFML on 2/5/2025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AAWR Formal Statement on PFML spearheaded by Melissa Reichman, approved by the board on 4/28/2025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34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409C6-FD2F-5451-87AE-59367F1CB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8E462B-464B-82DD-266B-C35B0FD87F91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D3689-9873-0B87-54CD-C2529CCEC4BB}"/>
              </a:ext>
            </a:extLst>
          </p:cNvPr>
          <p:cNvSpPr txBox="1"/>
          <p:nvPr/>
        </p:nvSpPr>
        <p:spPr>
          <a:xfrm>
            <a:off x="163773" y="136478"/>
            <a:ext cx="11900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AAWR Advocacy Committee</a:t>
            </a:r>
          </a:p>
          <a:p>
            <a:r>
              <a:rPr lang="en-US" sz="2400" dirty="0"/>
              <a:t>Co-chairs: Kirti Magudia, Lori Deitte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CF19-FE93-4B5B-6F3A-5C60FE22B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172" y="1338503"/>
            <a:ext cx="5181600" cy="55221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Elizabeth Arleo</a:t>
            </a:r>
          </a:p>
          <a:p>
            <a:r>
              <a:rPr lang="en-US" sz="2400" dirty="0"/>
              <a:t>Alexandria Atkins</a:t>
            </a:r>
          </a:p>
          <a:p>
            <a:r>
              <a:rPr lang="en-US" sz="2400" dirty="0"/>
              <a:t>Sarah Averill</a:t>
            </a:r>
          </a:p>
          <a:p>
            <a:r>
              <a:rPr lang="en-US" sz="2400" dirty="0"/>
              <a:t>Sarah Beltron-Ponce</a:t>
            </a:r>
          </a:p>
          <a:p>
            <a:r>
              <a:rPr lang="en-US" sz="2400" dirty="0"/>
              <a:t>Elizabeth Dibble</a:t>
            </a:r>
          </a:p>
          <a:p>
            <a:r>
              <a:rPr lang="en-US" sz="2400" dirty="0"/>
              <a:t>Meredith Englander</a:t>
            </a:r>
          </a:p>
          <a:p>
            <a:r>
              <a:rPr lang="en-US" sz="2400" dirty="0"/>
              <a:t>Rachel Gerson</a:t>
            </a:r>
          </a:p>
          <a:p>
            <a:r>
              <a:rPr lang="en-US" sz="2400" dirty="0"/>
              <a:t>Yasha Gupta</a:t>
            </a:r>
          </a:p>
          <a:p>
            <a:r>
              <a:rPr lang="en-US" sz="2400" dirty="0"/>
              <a:t>Susan Hamman</a:t>
            </a:r>
          </a:p>
          <a:p>
            <a:r>
              <a:rPr lang="en-US" sz="2400" dirty="0"/>
              <a:t>Reshma Jagsi</a:t>
            </a:r>
          </a:p>
          <a:p>
            <a:r>
              <a:rPr lang="en-US" sz="2400" dirty="0"/>
              <a:t>Amy Kotsenas</a:t>
            </a:r>
          </a:p>
          <a:p>
            <a:r>
              <a:rPr lang="en-US" sz="2400" dirty="0"/>
              <a:t>Sasha Kurumety</a:t>
            </a:r>
          </a:p>
          <a:p>
            <a:r>
              <a:rPr lang="en-US" sz="2400" dirty="0"/>
              <a:t>Geraldine McGinty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7DB512-4E4D-7930-E428-82CD7B7ACA26}"/>
              </a:ext>
            </a:extLst>
          </p:cNvPr>
          <p:cNvSpPr txBox="1">
            <a:spLocks/>
          </p:cNvSpPr>
          <p:nvPr/>
        </p:nvSpPr>
        <p:spPr>
          <a:xfrm>
            <a:off x="6096000" y="1335823"/>
            <a:ext cx="5181600" cy="5522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Thomas Ng</a:t>
            </a:r>
          </a:p>
          <a:p>
            <a:r>
              <a:rPr lang="en-US" sz="2400" dirty="0"/>
              <a:t>Kristin Porter</a:t>
            </a:r>
          </a:p>
          <a:p>
            <a:r>
              <a:rPr lang="en-US" sz="2400" dirty="0"/>
              <a:t>Gaurang Shah</a:t>
            </a:r>
          </a:p>
          <a:p>
            <a:r>
              <a:rPr lang="en-US" sz="2400" dirty="0"/>
              <a:t>Sonia Samant</a:t>
            </a:r>
          </a:p>
          <a:p>
            <a:r>
              <a:rPr lang="en-US" sz="2400" dirty="0"/>
              <a:t>Anna Sophia McKenny</a:t>
            </a:r>
          </a:p>
          <a:p>
            <a:r>
              <a:rPr lang="en-US" sz="2400" dirty="0"/>
              <a:t>Eulanca Liu</a:t>
            </a:r>
          </a:p>
          <a:p>
            <a:r>
              <a:rPr lang="en-US" sz="2400" dirty="0"/>
              <a:t>Priscilla Slanetz</a:t>
            </a:r>
          </a:p>
          <a:p>
            <a:r>
              <a:rPr lang="en-US" sz="2400" dirty="0"/>
              <a:t>Rachel Preisser</a:t>
            </a:r>
          </a:p>
          <a:p>
            <a:r>
              <a:rPr lang="en-US" sz="2400" dirty="0"/>
              <a:t>Alena Khalil</a:t>
            </a:r>
          </a:p>
          <a:p>
            <a:r>
              <a:rPr lang="en-US" sz="2400" dirty="0"/>
              <a:t>Oyku Barut</a:t>
            </a:r>
          </a:p>
          <a:p>
            <a:r>
              <a:rPr lang="en-US" sz="2400" dirty="0"/>
              <a:t>Shanna Matalon</a:t>
            </a:r>
          </a:p>
          <a:p>
            <a:r>
              <a:rPr lang="en-US" sz="2400" dirty="0"/>
              <a:t>Melissa Reichman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A8F8F-48FE-115D-F6AE-7E8C869C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8E866E-20DC-A2B4-9AAA-2D56AA6A4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855DEC-9837-5A49-010D-26B288BA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AAWR Official Statement on PFML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94A8D56F-1FF6-92D2-AEC7-628AA434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0E6F0-2250-0D54-E8D8-F91B283F0E89}"/>
              </a:ext>
            </a:extLst>
          </p:cNvPr>
          <p:cNvSpPr txBox="1"/>
          <p:nvPr/>
        </p:nvSpPr>
        <p:spPr>
          <a:xfrm>
            <a:off x="711974" y="2217396"/>
            <a:ext cx="1080673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 accordance with the ACR, the American Association for Women Radiologists (AAWR) recommends that diagnostic radiology, interventional radiology, radiation oncology, medical physics, and nuclear medicine departments, practices and training programs </a:t>
            </a:r>
            <a:r>
              <a:rPr lang="en-US" sz="3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provide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 minimum of 12 weeks of </a:t>
            </a:r>
            <a:r>
              <a:rPr lang="en-US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paid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family/medical leave within a 12-month period for attending physicians, medical physicists and trainees. 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defTabSz="777240"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96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2349C1-3D0E-9094-7C6B-87ABFF8DF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6677C916-C033-FC12-0FE3-1FC226103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B8CB5-0800-432B-F074-8BF4EAD6E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AAWR Advocacy</a:t>
            </a:r>
            <a:endParaRPr lang="en-US" sz="4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8489CC2-1EE6-9826-176A-2F4E6FF0B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8BB55D5-57E0-EEC9-6584-696883481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4670B-8FA2-B6D3-3B6B-12A4865C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09" y="2447658"/>
            <a:ext cx="10774680" cy="1428095"/>
          </a:xfrm>
        </p:spPr>
        <p:txBody>
          <a:bodyPr>
            <a:normAutofit/>
          </a:bodyPr>
          <a:lstStyle/>
          <a:p>
            <a:pPr defTabSz="786384">
              <a:spcBef>
                <a:spcPts val="860"/>
              </a:spcBef>
            </a:pPr>
            <a:r>
              <a:rPr lang="en-US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215972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876EE-7B80-08DC-257E-C65F7DD4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1A4802-7167-FFEC-78FD-4EB7FE788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20E30A-AA80-CE47-73E4-A60FA0DE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264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AAWR Future Directions: PFML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BDCE3D7-7B8F-1E93-1E22-E1793E316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CEA68-9836-5FF6-DD7E-E7DF3AD8F2F4}"/>
              </a:ext>
            </a:extLst>
          </p:cNvPr>
          <p:cNvSpPr txBox="1"/>
          <p:nvPr/>
        </p:nvSpPr>
        <p:spPr>
          <a:xfrm>
            <a:off x="1189645" y="2190100"/>
            <a:ext cx="1042415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Add field for PFML policies to job boards (yes/no, details)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Further research on policies at academic institutions through SCARD and SCAROP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Identify PFML success stories, especially in private practice; please send to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kirti.magudia@duke.edu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Lori.deitte@vumc.org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/>
              <a:t>or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edibble@brownhealth.org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B20B7-83DF-1A2E-0BCB-3486E254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075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AAWR Future Directions: Pay Equity &amp; Workforce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3FD90-13D0-947D-DEED-6DC1F4EDE2C5}"/>
              </a:ext>
            </a:extLst>
          </p:cNvPr>
          <p:cNvSpPr txBox="1"/>
          <p:nvPr/>
        </p:nvSpPr>
        <p:spPr>
          <a:xfrm>
            <a:off x="1189645" y="2190100"/>
            <a:ext cx="10424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Co-chaired by Susan Hammerman &amp; Priscilla Slanetz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Focus is on pay inequity prevalence, transparency, types and variability of practices, part-time/fulltime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Will likely develop a short survey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Considering a future ACR resolution</a:t>
            </a:r>
          </a:p>
        </p:txBody>
      </p:sp>
    </p:spTree>
    <p:extLst>
      <p:ext uri="{BB962C8B-B14F-4D97-AF65-F5344CB8AC3E}">
        <p14:creationId xmlns:p14="http://schemas.microsoft.com/office/powerpoint/2010/main" val="364750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7752E6-5D84-9DDD-23B8-0EC6026BF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933F3A-B77C-FE99-C0F0-57B3795E7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42FAEB-4470-5A6E-7A66-00970CC2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264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AAWR Future Directions: Firearm Safety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C25FB8D-F1C9-EC29-2D57-31D936DB1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289E5-4475-3DE2-E48D-2D90E6AB52DB}"/>
              </a:ext>
            </a:extLst>
          </p:cNvPr>
          <p:cNvSpPr txBox="1"/>
          <p:nvPr/>
        </p:nvSpPr>
        <p:spPr>
          <a:xfrm>
            <a:off x="1189645" y="2190100"/>
            <a:ext cx="104241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Co-chaired by Sarah Averill &amp; Sonia Samant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Focus is on gun violence and threats against hospitals and outpatient clinics 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Considering a future ACR resolution</a:t>
            </a:r>
          </a:p>
          <a:p>
            <a:pPr defTabSz="777240">
              <a:spcAft>
                <a:spcPts val="600"/>
              </a:spcAft>
            </a:pPr>
            <a:endParaRPr lang="en-US" sz="10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Of note, in 2015 the BOC sponsored Resolution 99 “The ACR recognizes that deaths and injuries related to firearms are a major Health concern”</a:t>
            </a:r>
          </a:p>
        </p:txBody>
      </p:sp>
    </p:spTree>
    <p:extLst>
      <p:ext uri="{BB962C8B-B14F-4D97-AF65-F5344CB8AC3E}">
        <p14:creationId xmlns:p14="http://schemas.microsoft.com/office/powerpoint/2010/main" val="226891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6457-8B7B-AF7B-44B0-F1E5FC1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38" y="130782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You are invited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318E5-7624-21FE-FCB2-8605174B3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02" y="2597682"/>
            <a:ext cx="4610053" cy="33444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to reflect on today’s session and join us as </a:t>
            </a:r>
            <a:r>
              <a:rPr lang="en-US" sz="3200" b="1" dirty="0">
                <a:solidFill>
                  <a:schemeClr val="tx1">
                    <a:alpha val="80000"/>
                  </a:schemeClr>
                </a:solidFill>
              </a:rPr>
              <a:t>we advocate for our future together!</a:t>
            </a:r>
          </a:p>
          <a:p>
            <a:pPr marL="0" indent="0">
              <a:buNone/>
            </a:pPr>
            <a:endParaRPr lang="en-US" sz="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EBBE0-990B-D0DE-5087-1C474FB43A4C}"/>
              </a:ext>
            </a:extLst>
          </p:cNvPr>
          <p:cNvSpPr txBox="1"/>
          <p:nvPr/>
        </p:nvSpPr>
        <p:spPr>
          <a:xfrm>
            <a:off x="904502" y="5330047"/>
            <a:ext cx="399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Lori Deitte, MD FACR FAAR</a:t>
            </a:r>
          </a:p>
          <a:p>
            <a:r>
              <a:rPr lang="en-US" dirty="0"/>
              <a:t>Lori.deitte@vumc.org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315476-4606-1726-051B-8475AE958851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with her arms raised in the air&#10;&#10;Description automatically generated">
            <a:extLst>
              <a:ext uri="{FF2B5EF4-FFF2-40B4-BE49-F238E27FC236}">
                <a16:creationId xmlns:a16="http://schemas.microsoft.com/office/drawing/2014/main" id="{97B8A0A8-239D-159D-02FE-29C37223F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5" r="2495"/>
          <a:stretch/>
        </p:blipFill>
        <p:spPr>
          <a:xfrm>
            <a:off x="5334020" y="223023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48542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46656-4B3D-69FE-E57C-ADDBC5C5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5125"/>
            <a:ext cx="1151626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Family &amp; Medical Leave Advocacy: My “Why”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E502F256-52DE-A294-5675-1DE01F6A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/>
          <a:stretch/>
        </p:blipFill>
        <p:spPr>
          <a:xfrm>
            <a:off x="3129324" y="2422596"/>
            <a:ext cx="5145475" cy="424338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953BA1-FB7D-344D-07BA-B1EBC62D6681}"/>
              </a:ext>
            </a:extLst>
          </p:cNvPr>
          <p:cNvCxnSpPr/>
          <p:nvPr/>
        </p:nvCxnSpPr>
        <p:spPr>
          <a:xfrm>
            <a:off x="5702061" y="2347821"/>
            <a:ext cx="0" cy="1647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CE3BB7-2B56-1DAD-09A7-1648BCDAFBF8}"/>
              </a:ext>
            </a:extLst>
          </p:cNvPr>
          <p:cNvSpPr txBox="1"/>
          <p:nvPr/>
        </p:nvSpPr>
        <p:spPr>
          <a:xfrm>
            <a:off x="4140680" y="1941102"/>
            <a:ext cx="312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August, first year of residency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246E91-823C-CB5F-FC2C-19D855A71E3E}"/>
              </a:ext>
            </a:extLst>
          </p:cNvPr>
          <p:cNvCxnSpPr>
            <a:cxnSpLocks/>
          </p:cNvCxnSpPr>
          <p:nvPr/>
        </p:nvCxnSpPr>
        <p:spPr>
          <a:xfrm>
            <a:off x="2605177" y="4192437"/>
            <a:ext cx="16648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DD4C45-4958-82FE-717A-892B22025E54}"/>
              </a:ext>
            </a:extLst>
          </p:cNvPr>
          <p:cNvCxnSpPr>
            <a:cxnSpLocks/>
          </p:cNvCxnSpPr>
          <p:nvPr/>
        </p:nvCxnSpPr>
        <p:spPr>
          <a:xfrm flipH="1">
            <a:off x="7263442" y="4254602"/>
            <a:ext cx="151824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500E17C-0D36-8326-D01B-C57BA401A164}"/>
              </a:ext>
            </a:extLst>
          </p:cNvPr>
          <p:cNvSpPr txBox="1"/>
          <p:nvPr/>
        </p:nvSpPr>
        <p:spPr>
          <a:xfrm>
            <a:off x="360761" y="3995646"/>
            <a:ext cx="240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June, end of fellowship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611491-F95A-042D-2B2A-8D3990ADC6DE}"/>
              </a:ext>
            </a:extLst>
          </p:cNvPr>
          <p:cNvSpPr txBox="1"/>
          <p:nvPr/>
        </p:nvSpPr>
        <p:spPr>
          <a:xfrm>
            <a:off x="8765315" y="4069936"/>
            <a:ext cx="26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May, second year of PP</a:t>
            </a:r>
          </a:p>
        </p:txBody>
      </p:sp>
    </p:spTree>
    <p:extLst>
      <p:ext uri="{BB962C8B-B14F-4D97-AF65-F5344CB8AC3E}">
        <p14:creationId xmlns:p14="http://schemas.microsoft.com/office/powerpoint/2010/main" val="174131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3AC4D-0CD1-896F-E524-6DE070EAB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39D25A08-B425-C12E-0247-E27A95A7B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1168B-AA5A-BC00-59C2-8E0E8E8CF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n-lt"/>
              </a:rPr>
              <a:t>AAWR Advocacy</a:t>
            </a:r>
            <a:endParaRPr lang="en-US" sz="4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6682AB7-A784-5D21-C6A8-66187FBA8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FF987DE-44D3-2762-66C1-61A10C21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25D20-6E43-FA4B-AD6C-73BDC4473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9909"/>
            <a:ext cx="10774680" cy="1428095"/>
          </a:xfrm>
        </p:spPr>
        <p:txBody>
          <a:bodyPr>
            <a:normAutofit/>
          </a:bodyPr>
          <a:lstStyle/>
          <a:p>
            <a:pPr defTabSz="786384">
              <a:spcBef>
                <a:spcPts val="860"/>
              </a:spcBef>
            </a:pPr>
            <a:r>
              <a:rPr lang="en-US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Early AAWR advocacy initiatives</a:t>
            </a:r>
          </a:p>
        </p:txBody>
      </p:sp>
    </p:spTree>
    <p:extLst>
      <p:ext uri="{BB962C8B-B14F-4D97-AF65-F5344CB8AC3E}">
        <p14:creationId xmlns:p14="http://schemas.microsoft.com/office/powerpoint/2010/main" val="410406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46656-4B3D-69FE-E57C-ADDBC5C5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AAWR Advocacy: FML/PFML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indoor, wearing, posing&#10;&#10;Description automatically generated">
            <a:extLst>
              <a:ext uri="{FF2B5EF4-FFF2-40B4-BE49-F238E27FC236}">
                <a16:creationId xmlns:a16="http://schemas.microsoft.com/office/drawing/2014/main" id="{C6BB8457-34BD-EA46-A6AA-92DA6FB1F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4"/>
          <a:stretch/>
        </p:blipFill>
        <p:spPr>
          <a:xfrm>
            <a:off x="1406592" y="4586484"/>
            <a:ext cx="1814078" cy="2075509"/>
          </a:xfrm>
          <a:prstGeom prst="rect">
            <a:avLst/>
          </a:prstGeom>
        </p:spPr>
      </p:pic>
      <p:pic>
        <p:nvPicPr>
          <p:cNvPr id="8" name="Picture 7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778C0909-25CD-8460-9735-E47152450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3866" r="9174"/>
          <a:stretch/>
        </p:blipFill>
        <p:spPr>
          <a:xfrm>
            <a:off x="3152609" y="4586484"/>
            <a:ext cx="1588774" cy="2081906"/>
          </a:xfrm>
          <a:prstGeom prst="rect">
            <a:avLst/>
          </a:prstGeom>
        </p:spPr>
      </p:pic>
      <p:pic>
        <p:nvPicPr>
          <p:cNvPr id="10" name="Picture 9" descr="A person wearing glasses and a white coat&#10;&#10;Description automatically generated with medium confidence">
            <a:extLst>
              <a:ext uri="{FF2B5EF4-FFF2-40B4-BE49-F238E27FC236}">
                <a16:creationId xmlns:a16="http://schemas.microsoft.com/office/drawing/2014/main" id="{E8533672-34C0-B9DF-2B03-382616A1E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7" t="5119" r="13902" b="16397"/>
          <a:stretch/>
        </p:blipFill>
        <p:spPr>
          <a:xfrm>
            <a:off x="7903812" y="4555897"/>
            <a:ext cx="1604545" cy="2106096"/>
          </a:xfrm>
          <a:prstGeom prst="rect">
            <a:avLst/>
          </a:prstGeom>
        </p:spPr>
      </p:pic>
      <p:pic>
        <p:nvPicPr>
          <p:cNvPr id="1030" name="Picture 6" descr="Kristin Porter - Assistant Professor ...">
            <a:extLst>
              <a:ext uri="{FF2B5EF4-FFF2-40B4-BE49-F238E27FC236}">
                <a16:creationId xmlns:a16="http://schemas.microsoft.com/office/drawing/2014/main" id="{5087CDE8-4B2D-2DFF-EFDB-AFF6408CD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845"/>
          <a:stretch/>
        </p:blipFill>
        <p:spPr bwMode="auto">
          <a:xfrm>
            <a:off x="4728784" y="4586484"/>
            <a:ext cx="1634168" cy="20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 of Candice A. Johnstone, MD, MPH">
            <a:extLst>
              <a:ext uri="{FF2B5EF4-FFF2-40B4-BE49-F238E27FC236}">
                <a16:creationId xmlns:a16="http://schemas.microsoft.com/office/drawing/2014/main" id="{CF28880E-A50F-1849-A0D7-B406BA9D8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1404" r="14028" b="17674"/>
          <a:stretch/>
        </p:blipFill>
        <p:spPr bwMode="auto">
          <a:xfrm>
            <a:off x="9298913" y="4543553"/>
            <a:ext cx="1543906" cy="211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with long black hair smiling&#10;&#10;Description automatically generated with low confidence">
            <a:extLst>
              <a:ext uri="{FF2B5EF4-FFF2-40B4-BE49-F238E27FC236}">
                <a16:creationId xmlns:a16="http://schemas.microsoft.com/office/drawing/2014/main" id="{99396593-B20B-9885-20B5-1C960258EC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/>
          <a:stretch/>
        </p:blipFill>
        <p:spPr>
          <a:xfrm>
            <a:off x="180" y="4568242"/>
            <a:ext cx="1466851" cy="2108591"/>
          </a:xfrm>
          <a:prstGeom prst="rect">
            <a:avLst/>
          </a:prstGeom>
        </p:spPr>
      </p:pic>
      <p:pic>
        <p:nvPicPr>
          <p:cNvPr id="16" name="Picture 15" descr="A picture containing human face, smile, person, necklace&#10;&#10;Description automatically generated">
            <a:extLst>
              <a:ext uri="{FF2B5EF4-FFF2-40B4-BE49-F238E27FC236}">
                <a16:creationId xmlns:a16="http://schemas.microsoft.com/office/drawing/2014/main" id="{1ABCCABA-4F17-13BB-5197-E1E31F6AA6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62" y="4543554"/>
            <a:ext cx="1458346" cy="21184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2D7447-65DB-D0D9-8894-A43846A43713}"/>
              </a:ext>
            </a:extLst>
          </p:cNvPr>
          <p:cNvSpPr txBox="1"/>
          <p:nvPr/>
        </p:nvSpPr>
        <p:spPr>
          <a:xfrm>
            <a:off x="555080" y="2055813"/>
            <a:ext cx="1151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2019: Paid Parental Leave in Radiology: The Time is Now (Arleo)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2019-2020: SCARD, ABR, APDR and ABMS policies and statements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2021: ABR Resident Leave Policy, AAWR amendment ACR Res 48 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2022: AAWR ACR Resolution 13 passage</a:t>
            </a:r>
            <a:endParaRPr lang="en-US" sz="2800" dirty="0"/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8F2C37A-9C3B-EF3F-352E-706638A8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6973" b="8213"/>
          <a:stretch/>
        </p:blipFill>
        <p:spPr bwMode="auto">
          <a:xfrm>
            <a:off x="6315038" y="4578538"/>
            <a:ext cx="1588774" cy="20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4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B20B7-83DF-1A2E-0BCB-3486E254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321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April 2022: ACR Council Passes Resolution 13!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2ED8F-A86F-DF8D-0D8A-266C8142DE92}"/>
              </a:ext>
            </a:extLst>
          </p:cNvPr>
          <p:cNvSpPr txBox="1"/>
          <p:nvPr/>
        </p:nvSpPr>
        <p:spPr>
          <a:xfrm>
            <a:off x="954944" y="2228087"/>
            <a:ext cx="10282111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3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Paid Family and Medical Leave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3FD90-13D0-947D-DEED-6DC1F4EDE2C5}"/>
              </a:ext>
            </a:extLst>
          </p:cNvPr>
          <p:cNvSpPr txBox="1"/>
          <p:nvPr/>
        </p:nvSpPr>
        <p:spPr>
          <a:xfrm>
            <a:off x="1926922" y="3041317"/>
            <a:ext cx="97212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ACR recommends that practices and departments 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strive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provide 12 weeks paid family/medical </a:t>
            </a:r>
          </a:p>
          <a:p>
            <a:pPr defTabSz="777240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leave in a 12-month period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340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E7E32-FAC4-92BD-4D1D-848DE08F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CB407DF1-2EC6-9712-B722-4BE2EFCBF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719AF-0C02-0645-7B09-3367AA044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n-lt"/>
              </a:rPr>
              <a:t>AAWR Advocacy</a:t>
            </a:r>
            <a:endParaRPr lang="en-US" sz="4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65B645AD-5DE4-D95B-3CB9-D312C7148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FD818C6F-9C5F-A7E1-553C-C4CABE01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2FD1A2F-FB63-8BBE-5251-60BFC9B8DC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22655" r="-1" b="33691"/>
          <a:stretch/>
        </p:blipFill>
        <p:spPr>
          <a:xfrm>
            <a:off x="0" y="1684566"/>
            <a:ext cx="12191999" cy="53070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14FA720-EA7B-76AC-903F-6BAB1D31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169995"/>
            <a:ext cx="12191998" cy="1758010"/>
          </a:xfrm>
        </p:spPr>
        <p:txBody>
          <a:bodyPr>
            <a:normAutofit fontScale="92500"/>
          </a:bodyPr>
          <a:lstStyle/>
          <a:p>
            <a:pPr defTabSz="786384">
              <a:spcBef>
                <a:spcPts val="860"/>
              </a:spcBef>
            </a:pPr>
            <a:r>
              <a:rPr lang="en-US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huge AAWR advocacy “win”: </a:t>
            </a:r>
          </a:p>
          <a:p>
            <a:pPr defTabSz="786384">
              <a:spcBef>
                <a:spcPts val="860"/>
              </a:spcBef>
            </a:pPr>
            <a:r>
              <a:rPr lang="en-US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celebrating the passage of Resolution 13!</a:t>
            </a:r>
          </a:p>
        </p:txBody>
      </p:sp>
    </p:spTree>
    <p:extLst>
      <p:ext uri="{BB962C8B-B14F-4D97-AF65-F5344CB8AC3E}">
        <p14:creationId xmlns:p14="http://schemas.microsoft.com/office/powerpoint/2010/main" val="14719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B20B7-83DF-1A2E-0BCB-3486E254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2023: Formation of the AAWR Advocacy Committee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2ED8F-A86F-DF8D-0D8A-266C8142DE92}"/>
              </a:ext>
            </a:extLst>
          </p:cNvPr>
          <p:cNvSpPr txBox="1"/>
          <p:nvPr/>
        </p:nvSpPr>
        <p:spPr>
          <a:xfrm>
            <a:off x="954944" y="2228087"/>
            <a:ext cx="10282111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3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Paid Family and Medical Leave Resources Webpage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3FD90-13D0-947D-DEED-6DC1F4EDE2C5}"/>
              </a:ext>
            </a:extLst>
          </p:cNvPr>
          <p:cNvSpPr txBox="1"/>
          <p:nvPr/>
        </p:nvSpPr>
        <p:spPr>
          <a:xfrm>
            <a:off x="1067112" y="3022614"/>
            <a:ext cx="1019524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Webpage went live in March 2024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Includes historical background, links to resources, multiple FAQs with links, tab for comments/suggestions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Socializing through posting the link on organizational websites (ACR, APDR, ASNR), social media postings, webinars, announcements, and annual meetings</a:t>
            </a:r>
          </a:p>
          <a:p>
            <a:pPr marL="457200" indent="-45720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08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A9688-713A-7BC8-6300-DE71AFF4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2282C6-C810-379F-3EB8-F2475231F8A9}"/>
              </a:ext>
            </a:extLst>
          </p:cNvPr>
          <p:cNvSpPr/>
          <p:nvPr/>
        </p:nvSpPr>
        <p:spPr>
          <a:xfrm>
            <a:off x="10305143" y="1132114"/>
            <a:ext cx="1640114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AC3DDE0E-83F9-7FE9-1616-0FD1737C2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43" y="1800926"/>
            <a:ext cx="2921000" cy="2921000"/>
          </a:xfrm>
          <a:prstGeom prst="rect">
            <a:avLst/>
          </a:prstGeom>
        </p:spPr>
      </p:pic>
      <p:pic>
        <p:nvPicPr>
          <p:cNvPr id="8" name="Picture 7" descr="A close-up of a website&#10;&#10;Description automatically generated">
            <a:extLst>
              <a:ext uri="{FF2B5EF4-FFF2-40B4-BE49-F238E27FC236}">
                <a16:creationId xmlns:a16="http://schemas.microsoft.com/office/drawing/2014/main" id="{E0F043CF-A575-7596-F32B-E70A6983B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/>
          <a:stretch/>
        </p:blipFill>
        <p:spPr>
          <a:xfrm>
            <a:off x="0" y="1150752"/>
            <a:ext cx="8394874" cy="4221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73BB7-1001-1676-E869-AFA5727E9620}"/>
              </a:ext>
            </a:extLst>
          </p:cNvPr>
          <p:cNvSpPr txBox="1"/>
          <p:nvPr/>
        </p:nvSpPr>
        <p:spPr>
          <a:xfrm>
            <a:off x="440311" y="6040913"/>
            <a:ext cx="1005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https://www.aawr.org/Paid-Family/Medical-Leave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6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17764</TotalTime>
  <Words>901</Words>
  <Application>Microsoft Macintosh PowerPoint</Application>
  <PresentationFormat>Widescreen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Times New Roman</vt:lpstr>
      <vt:lpstr>Office Theme</vt:lpstr>
      <vt:lpstr>  AAWR Advocacy</vt:lpstr>
      <vt:lpstr>PowerPoint Presentation</vt:lpstr>
      <vt:lpstr>Family &amp; Medical Leave Advocacy: My “Why”</vt:lpstr>
      <vt:lpstr>  AAWR Advocacy</vt:lpstr>
      <vt:lpstr>AAWR Advocacy: FML/PFML</vt:lpstr>
      <vt:lpstr>April 2022: ACR Council Passes Resolution 13!</vt:lpstr>
      <vt:lpstr>  AAWR Advocacy</vt:lpstr>
      <vt:lpstr>2023: Formation of the AAWR Advocacy Committee</vt:lpstr>
      <vt:lpstr>PowerPoint Presentation</vt:lpstr>
      <vt:lpstr>  AAWR Advocacy</vt:lpstr>
      <vt:lpstr>Paid Family and Medical Leave Survey:  AAWR Advocacy Committee, ACR, and SWRO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Presentation to the ACR Council on Tuesday!</vt:lpstr>
      <vt:lpstr>Other AAWR Advocacy Committee Activities</vt:lpstr>
      <vt:lpstr>AAWR Official Statement on PFML</vt:lpstr>
      <vt:lpstr>  AAWR Advocacy</vt:lpstr>
      <vt:lpstr>AAWR Future Directions: PFML</vt:lpstr>
      <vt:lpstr>AAWR Future Directions: Pay Equity &amp; Workforce </vt:lpstr>
      <vt:lpstr>AAWR Future Directions: Firearm Safety </vt:lpstr>
      <vt:lpstr>You are invited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Journey from the FRS to National and Academic Leadership</dc:title>
  <dc:creator>Deitte, Lori</dc:creator>
  <cp:lastModifiedBy>Jane Nelson</cp:lastModifiedBy>
  <cp:revision>9</cp:revision>
  <dcterms:created xsi:type="dcterms:W3CDTF">2023-05-26T20:09:16Z</dcterms:created>
  <dcterms:modified xsi:type="dcterms:W3CDTF">2025-05-13T21:16:34Z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2023-05-26T20:09:16Z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6c6551b8-13e1-4bc0-9642-f8013bb0a235</vt:lpwstr>
  </property>
  <property fmtid="{D5CDD505-2E9C-101B-9397-08002B2CF9AE}" pid="8" name="MSIP_Label_792c8cef-6f2b-4af1-b4ac-d815ff795cd6_ContentBits">
    <vt:lpwstr>0</vt:lpwstr>
  </property>
</Properties>
</file>